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74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</p:sldIdLst>
  <p:sldSz cx="9144000" cy="5143500" type="screen16x9"/>
  <p:notesSz cx="6669088" cy="9872663"/>
  <p:defaultTextStyle>
    <a:defPPr>
      <a:defRPr lang="et-E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6" y="-7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96B1A-A662-456B-801C-13A702E17CD5}" type="datetimeFigureOut">
              <a:rPr lang="et-EE" smtClean="0"/>
              <a:pPr/>
              <a:t>11.05.2022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E6CB93-2B41-4366-9E8D-608E2D3567F5}" type="slidenum">
              <a:rPr lang="et-EE" smtClean="0"/>
              <a:pPr/>
              <a:t>‹nº›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1129632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98C42-DC0A-4D8C-9C5F-2327758D75BB}" type="datetimeFigureOut">
              <a:rPr lang="et-EE" smtClean="0"/>
              <a:pPr/>
              <a:t>11.05.2022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3" y="739775"/>
            <a:ext cx="6583362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8BEFF-9A0E-47AB-891D-AE61CFD7BBDA}" type="slidenum">
              <a:rPr lang="et-EE" smtClean="0"/>
              <a:pPr/>
              <a:t>‹nº›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3157372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8BEFF-9A0E-47AB-891D-AE61CFD7BBDA}" type="slidenum">
              <a:rPr lang="et-EE" smtClean="0"/>
              <a:pPr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456848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8BEFF-9A0E-47AB-891D-AE61CFD7BBDA}" type="slidenum">
              <a:rPr lang="et-EE" smtClean="0"/>
              <a:pPr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1413098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8BEFF-9A0E-47AB-891D-AE61CFD7BBDA}" type="slidenum">
              <a:rPr lang="et-EE" smtClean="0"/>
              <a:pPr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3156983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8BEFF-9A0E-47AB-891D-AE61CFD7BBDA}" type="slidenum">
              <a:rPr lang="et-EE" smtClean="0"/>
              <a:pPr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3158862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8BEFF-9A0E-47AB-891D-AE61CFD7BBDA}" type="slidenum">
              <a:rPr lang="et-EE" smtClean="0"/>
              <a:pPr/>
              <a:t>11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9381118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8BEFF-9A0E-47AB-891D-AE61CFD7BBDA}" type="slidenum">
              <a:rPr lang="et-EE" smtClean="0"/>
              <a:pPr/>
              <a:t>12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9421741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8BEFF-9A0E-47AB-891D-AE61CFD7BBDA}" type="slidenum">
              <a:rPr lang="et-EE" smtClean="0"/>
              <a:pPr/>
              <a:t>13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21235489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8BEFF-9A0E-47AB-891D-AE61CFD7BBDA}" type="slidenum">
              <a:rPr lang="et-EE" smtClean="0"/>
              <a:pPr/>
              <a:t>19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3459054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843558"/>
            <a:ext cx="3008313" cy="10261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43559"/>
            <a:ext cx="5111750" cy="36184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923679"/>
            <a:ext cx="3008313" cy="25382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3600450"/>
            <a:ext cx="6091064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735546"/>
            <a:ext cx="8640960" cy="281013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t-E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7624" y="4025503"/>
            <a:ext cx="6091064" cy="4364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1541"/>
            <a:ext cx="2057400" cy="37804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1541"/>
            <a:ext cx="6019800" cy="37804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3305176"/>
            <a:ext cx="7307089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7624" y="2180035"/>
            <a:ext cx="7307089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3709"/>
            <a:ext cx="4038600" cy="22682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3709"/>
            <a:ext cx="4038600" cy="22682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69673"/>
            <a:ext cx="4040188" cy="63864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7744"/>
            <a:ext cx="4040188" cy="1998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869673"/>
            <a:ext cx="4041775" cy="63864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7744"/>
            <a:ext cx="4041775" cy="1998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35013"/>
            <a:ext cx="8229600" cy="124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t-EE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085975"/>
            <a:ext cx="8229600" cy="232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  <p:sldLayoutId id="2147483663" r:id="rId12"/>
    <p:sldLayoutId id="2147483662" r:id="rId13"/>
    <p:sldLayoutId id="2147483661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Swis721 Hv BT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Swis721 Hv BT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Swis721 Hv BT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Swis721 Hv BT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Swis721 Hv BT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Swis721 Hv BT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Swis721 Hv BT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Swis721 Hv B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Awarding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Ceremony</a:t>
            </a:r>
            <a:endParaRPr lang="et-E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Ulla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Preeden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Rector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Tartu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College</a:t>
            </a:r>
            <a:endParaRPr lang="et-EE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Marge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Reinap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Country 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ffice</a:t>
            </a:r>
            <a:endParaRPr lang="et-EE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Tiia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Teppan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Deputy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Mayor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t-EE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Tartu</a:t>
            </a:r>
            <a:endParaRPr lang="et-E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63888" y="176528"/>
            <a:ext cx="2016224" cy="116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36931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44806"/>
            <a:ext cx="8229600" cy="1243012"/>
          </a:xfrm>
        </p:spPr>
        <p:txBody>
          <a:bodyPr/>
          <a:lstStyle/>
          <a:p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1923678"/>
            <a:ext cx="4040188" cy="3024336"/>
          </a:xfrm>
        </p:spPr>
        <p:txBody>
          <a:bodyPr/>
          <a:lstStyle/>
          <a:p>
            <a:pPr marL="0" indent="0">
              <a:buNone/>
            </a:pP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AWARENESS OF MANICURE AND PEDICURE SERVICE PROVIDERS OF THE BIOLOGICAL RISKS INVOLVES THEIR WORK AND THE WAYS OF PREVENTING </a:t>
            </a:r>
            <a:r>
              <a:rPr lang="et-E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</a:p>
          <a:p>
            <a:pPr marL="0" indent="0">
              <a:buNone/>
            </a:pPr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Reelika</a:t>
            </a:r>
            <a:r>
              <a:rPr lang="et-E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Vetemäe</a:t>
            </a:r>
          </a:p>
          <a:p>
            <a:pPr marL="0" indent="0">
              <a:buNone/>
            </a:pP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Supervisor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Ülle Parm</a:t>
            </a:r>
          </a:p>
          <a:p>
            <a:pPr marL="0" indent="0">
              <a:buNone/>
            </a:pPr>
            <a:endParaRPr lang="et-EE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6" y="1923678"/>
            <a:ext cx="4041775" cy="3096344"/>
          </a:xfrm>
        </p:spPr>
        <p:txBody>
          <a:bodyPr/>
          <a:lstStyle/>
          <a:p>
            <a:pPr marL="0" indent="0">
              <a:buNone/>
            </a:pPr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ASSOCIATIONS BETWEEN HUGO TREFFNER GYMNASIUM`S 11th GRADE STUDENTS`AMBULATORY ACTIVITY LEVELS, BODY MASS INDEX (BMI) AND PHYSICAL PERFORMANCE LEVELS</a:t>
            </a:r>
          </a:p>
          <a:p>
            <a:pPr marL="0" indent="0">
              <a:buNone/>
            </a:pPr>
            <a:endParaRPr lang="et-EE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Katrin </a:t>
            </a:r>
            <a:r>
              <a:rPr lang="et-EE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Riso</a:t>
            </a:r>
            <a:r>
              <a:rPr lang="et-EE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Mari Saviauk</a:t>
            </a:r>
          </a:p>
          <a:p>
            <a:pPr marL="0" indent="0">
              <a:buNone/>
            </a:pPr>
            <a:r>
              <a:rPr lang="et-E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Supervisors</a:t>
            </a:r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Anneli </a:t>
            </a:r>
            <a:r>
              <a:rPr lang="et-E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Saarva</a:t>
            </a:r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Maret Pihu</a:t>
            </a:r>
          </a:p>
          <a:p>
            <a:pPr marL="0" indent="0">
              <a:buNone/>
            </a:pPr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67494"/>
            <a:ext cx="2566002" cy="82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766233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87574"/>
            <a:ext cx="8229600" cy="1243012"/>
          </a:xfrm>
        </p:spPr>
        <p:txBody>
          <a:bodyPr/>
          <a:lstStyle/>
          <a:p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Audience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Award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ORAL PRESENTATION</a:t>
            </a:r>
            <a:endParaRPr lang="et-E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95686"/>
            <a:ext cx="8229600" cy="2322513"/>
          </a:xfrm>
        </p:spPr>
        <p:txBody>
          <a:bodyPr/>
          <a:lstStyle/>
          <a:p>
            <a:pPr marL="0" indent="0">
              <a:buNone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RATINGS OF NASOLABIAL ESTHETICS IN PATIENTS WITH REPAIRED UNILATERAL CLEFT LIP AND </a:t>
            </a:r>
            <a:r>
              <a:rPr lang="et-E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PALATE</a:t>
            </a:r>
          </a:p>
          <a:p>
            <a:pPr marL="0" indent="0">
              <a:buNone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Thai 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Nguyen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Loi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Nguyen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Supervisors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Toai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Nguyen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Triin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Jagomägi</a:t>
            </a:r>
            <a:endParaRPr lang="et-E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35985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7574"/>
            <a:ext cx="8229600" cy="1243012"/>
          </a:xfrm>
        </p:spPr>
        <p:txBody>
          <a:bodyPr/>
          <a:lstStyle/>
          <a:p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Audience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Award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e-POSTER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PRESENTATION</a:t>
            </a:r>
            <a:endParaRPr lang="et-EE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11710"/>
            <a:ext cx="8229600" cy="2610545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OF NURSING STUDENTS`FURTHER CAREER DEVELOPMENT RELATED TO CLINICAL PRACTICE PLACEMENT - LITERATURE REVIEW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Alise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Dimitrijeva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Supervisor: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Jeļena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Kuzņecova</a:t>
            </a:r>
            <a:endParaRPr lang="et-E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74266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7574"/>
            <a:ext cx="8229600" cy="1243012"/>
          </a:xfrm>
        </p:spPr>
        <p:txBody>
          <a:bodyPr/>
          <a:lstStyle/>
          <a:p>
            <a:r>
              <a:rPr lang="et-EE" sz="32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Oral </a:t>
            </a:r>
            <a:r>
              <a:rPr lang="et-EE" sz="3200" b="1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Presentation</a:t>
            </a:r>
            <a:r>
              <a:rPr lang="et-EE" sz="32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t-EE" sz="32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</a:t>
            </a:r>
            <a:r>
              <a:rPr lang="et-EE" sz="32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THIRD PLACE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9702"/>
            <a:ext cx="8229600" cy="232251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FIREFIGHTERS` HEALTH AND USE OF PERSONAL PROTECTIVE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EQUIPMENT</a:t>
            </a:r>
            <a:endParaRPr lang="et-E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Author: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Sandra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Muraševa</a:t>
            </a:r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Supervisors: Anna-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Liisa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Tamm,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Ülle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Parm</a:t>
            </a: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29875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7574"/>
            <a:ext cx="8229600" cy="1243012"/>
          </a:xfrm>
        </p:spPr>
        <p:txBody>
          <a:bodyPr/>
          <a:lstStyle/>
          <a:p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Oral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 PLACE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139702"/>
            <a:ext cx="8229600" cy="232251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RATINGS OF NASOLABIAL ESTHETICS IN PATIENTS WITH REPAIRED UNILATERAL CLEFT LIP AND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PALATE</a:t>
            </a:r>
            <a:endParaRPr lang="et-EE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Authors: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Thai Nguyen, Hong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Nguyen </a:t>
            </a:r>
            <a:endParaRPr lang="et-E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Supervisors: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Nguyen,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Jagomägi</a:t>
            </a:r>
            <a:endParaRPr lang="et-E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10515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75606"/>
            <a:ext cx="8229600" cy="1243012"/>
          </a:xfrm>
        </p:spPr>
        <p:txBody>
          <a:bodyPr/>
          <a:lstStyle/>
          <a:p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Oral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FIRST PLACE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83718"/>
            <a:ext cx="8229600" cy="2610545"/>
          </a:xfrm>
        </p:spPr>
        <p:txBody>
          <a:bodyPr/>
          <a:lstStyle/>
          <a:p>
            <a:pPr marL="0" indent="0">
              <a:buNone/>
            </a:pP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 OF VEGETARIAN DIET, BODY MASS INDEX AND BODY FAT PERCENTAGE TO THE FACTORS ASSOCIATED WITH METABOLIC SYNDROME IN 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WOMEN</a:t>
            </a:r>
          </a:p>
          <a:p>
            <a:pPr marL="0" indent="0">
              <a:buNone/>
            </a:pPr>
            <a:endParaRPr lang="et-E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Piret </a:t>
            </a:r>
            <a:r>
              <a:rPr lang="et-EE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Mihkelson</a:t>
            </a:r>
            <a:endParaRPr lang="et-EE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Supervisors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Ülle Parm, Aivar Orav</a:t>
            </a:r>
          </a:p>
          <a:p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9992" y="592529"/>
            <a:ext cx="2304256" cy="497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11485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91630"/>
            <a:ext cx="8229600" cy="1243012"/>
          </a:xfrm>
        </p:spPr>
        <p:txBody>
          <a:bodyPr/>
          <a:lstStyle/>
          <a:p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Poster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THIRD PLACE</a:t>
            </a:r>
            <a:r>
              <a:rPr lang="et-EE" sz="2800" dirty="0"/>
              <a:t/>
            </a:r>
            <a:br>
              <a:rPr lang="et-EE" sz="2800" dirty="0"/>
            </a:br>
            <a:endParaRPr lang="et-E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55726"/>
            <a:ext cx="8229600" cy="2322513"/>
          </a:xfrm>
        </p:spPr>
        <p:txBody>
          <a:bodyPr/>
          <a:lstStyle/>
          <a:p>
            <a:pPr marL="0" indent="0">
              <a:buNone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EDUCATIONAL MOVIE “ROUTINE VACCINATION IN ESTONIA”, SEGMENT ON EPIDEMIOLOGY OF INFECTIOUS </a:t>
            </a:r>
            <a:r>
              <a:rPr lang="et-E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DISEASES</a:t>
            </a:r>
          </a:p>
          <a:p>
            <a:pPr marL="0" indent="0">
              <a:buNone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Karmen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Kõlamets</a:t>
            </a:r>
            <a:b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Supervisor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Ülle Parm</a:t>
            </a:r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65274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03598"/>
            <a:ext cx="8229600" cy="1243012"/>
          </a:xfrm>
        </p:spPr>
        <p:txBody>
          <a:bodyPr/>
          <a:lstStyle/>
          <a:p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Poster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 PLACE</a:t>
            </a:r>
            <a:r>
              <a:rPr lang="et-EE" dirty="0"/>
              <a:t/>
            </a:r>
            <a:br>
              <a:rPr lang="et-EE" dirty="0"/>
            </a:b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067694"/>
            <a:ext cx="8229600" cy="2898577"/>
          </a:xfrm>
        </p:spPr>
        <p:txBody>
          <a:bodyPr/>
          <a:lstStyle/>
          <a:p>
            <a:pPr marL="0" indent="0">
              <a:buNone/>
            </a:pP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ASSOCIATIONS BETWEEN HUGO TREFFNER GYMNASIUM`S 11th GRADE STUDENTS`AMBULATORY ACTIVITY LEVELS, BODY MASS INDEX (BMI) AND PHYSICAL PERFORMANCE </a:t>
            </a:r>
            <a:r>
              <a:rPr lang="et-E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</a:p>
          <a:p>
            <a:pPr marL="0" indent="0">
              <a:buNone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Katrin 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Riso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Mari Saviauk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Supervisors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Anneli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Saarva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Maret Pihu</a:t>
            </a:r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37698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203598"/>
            <a:ext cx="8229600" cy="1243012"/>
          </a:xfrm>
        </p:spPr>
        <p:txBody>
          <a:bodyPr/>
          <a:lstStyle/>
          <a:p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Poster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t-EE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PLACE</a:t>
            </a:r>
            <a:r>
              <a:rPr lang="et-EE" dirty="0"/>
              <a:t/>
            </a:r>
            <a:br>
              <a:rPr lang="et-EE" dirty="0"/>
            </a:b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139703"/>
            <a:ext cx="8229600" cy="296837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OBJECTIVELY MEASURED PHYSICAL ACTIVITY LEVELS AND FITNESS IN PRESCHOOL CHILDREN: ASSOCIATION WITH BODY COMPOSITION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Piret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Viira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Supervisor: Eva-Maria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Riso</a:t>
            </a:r>
            <a:r>
              <a:rPr lang="en-US" dirty="0"/>
              <a:t/>
            </a:r>
            <a:br>
              <a:rPr lang="en-US" dirty="0"/>
            </a:br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610010"/>
            <a:ext cx="2305050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812282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94823" y="1203598"/>
            <a:ext cx="5912076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49058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067694"/>
            <a:ext cx="8229600" cy="1243012"/>
          </a:xfrm>
        </p:spPr>
        <p:txBody>
          <a:bodyPr/>
          <a:lstStyle/>
          <a:p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prizes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sponsors</a:t>
            </a:r>
            <a:endParaRPr lang="et-E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54278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491630"/>
            <a:ext cx="8229600" cy="1243012"/>
          </a:xfrm>
        </p:spPr>
        <p:txBody>
          <a:bodyPr/>
          <a:lstStyle/>
          <a:p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Elite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t-EE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best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gynaecology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5652120" y="282209"/>
            <a:ext cx="11715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539552" y="2499742"/>
            <a:ext cx="8147249" cy="2520280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CLINICAL MIDWIFERY MENTORS` SATISFACTION WITH THE ORGANISATION OF CLINICAL PRACTICE AND FACTORS WHICH AFFECT IT. A CASE STUDY OF EAST-TALLINN CENTRAL HOSPITAL </a:t>
            </a:r>
            <a:r>
              <a:rPr lang="et-EE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MIDWIFES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lv-LV" sz="18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Authors</a:t>
            </a:r>
            <a:r>
              <a:rPr lang="lv-LV" sz="1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: </a:t>
            </a:r>
            <a:r>
              <a:rPr lang="et-EE" sz="1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Anna </a:t>
            </a:r>
            <a:r>
              <a:rPr lang="et-EE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Makaronskaja</a:t>
            </a:r>
            <a:r>
              <a:rPr lang="et-EE" sz="1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et-EE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Cathlin</a:t>
            </a:r>
            <a:r>
              <a:rPr lang="et-EE" sz="1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t-EE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Pilliroog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lv-LV" sz="18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Supervisors</a:t>
            </a:r>
            <a:r>
              <a:rPr lang="lv-LV" sz="1800" kern="100" dirty="0"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: </a:t>
            </a:r>
            <a:r>
              <a:rPr lang="et-EE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Kaire </a:t>
            </a:r>
            <a:r>
              <a:rPr lang="et-EE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Sildver</a:t>
            </a:r>
            <a:r>
              <a:rPr lang="et-EE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Marika </a:t>
            </a:r>
            <a:r>
              <a:rPr lang="et-EE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Merits</a:t>
            </a:r>
            <a:endParaRPr lang="et-EE" sz="1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83733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03598"/>
            <a:ext cx="8229600" cy="1243012"/>
          </a:xfrm>
        </p:spPr>
        <p:txBody>
          <a:bodyPr/>
          <a:lstStyle/>
          <a:p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Journal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„Imeline teadus“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innovative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43758"/>
            <a:ext cx="8229600" cy="2322513"/>
          </a:xfrm>
        </p:spPr>
        <p:txBody>
          <a:bodyPr/>
          <a:lstStyle/>
          <a:p>
            <a:pPr marL="0" indent="0">
              <a:buNone/>
            </a:pPr>
            <a:r>
              <a:rPr lang="et-E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PATIENT 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SATISFACTION WITH PHYSIOTHERAPY SERVICES FOR BACK PAIN IN </a:t>
            </a:r>
            <a:r>
              <a:rPr lang="et-E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ESTONIA</a:t>
            </a:r>
          </a:p>
          <a:p>
            <a:pPr marL="0" indent="0">
              <a:buNone/>
            </a:pPr>
            <a:r>
              <a:rPr lang="et-E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Lilian-Mariete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Hani</a:t>
            </a:r>
          </a:p>
          <a:p>
            <a:pPr marL="0" indent="0">
              <a:buNone/>
            </a:pPr>
            <a:r>
              <a:rPr lang="et-E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Supervisor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Doris Vahtrik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t-EE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07972"/>
            <a:ext cx="1728192" cy="818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34731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75606"/>
            <a:ext cx="8229600" cy="1243012"/>
          </a:xfrm>
        </p:spPr>
        <p:txBody>
          <a:bodyPr/>
          <a:lstStyle/>
          <a:p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Synlab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best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presentations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laboratory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67544" y="2715766"/>
            <a:ext cx="4038600" cy="2268252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INFLUENCE OF VEGETARIAN DIET, BODY MASS INDEX AND BODY FAT PERCENTAGE TO THE FACTORS ASSOCIATED WITH METABOLIC SYNDROME IN </a:t>
            </a:r>
            <a:r>
              <a:rPr lang="et-EE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WOMEN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t-EE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Author</a:t>
            </a:r>
            <a:r>
              <a:rPr lang="et-EE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</a:t>
            </a:r>
            <a:r>
              <a:rPr lang="et-EE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Piret </a:t>
            </a:r>
            <a:r>
              <a:rPr lang="et-EE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Mihkelson</a:t>
            </a:r>
            <a:endParaRPr lang="et-EE" sz="16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Supervisors</a:t>
            </a:r>
            <a:r>
              <a:rPr lang="et-EE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Ülle </a:t>
            </a:r>
            <a:r>
              <a:rPr lang="et-EE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Parm, </a:t>
            </a:r>
            <a:r>
              <a:rPr lang="et-EE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Aivar </a:t>
            </a:r>
            <a:r>
              <a:rPr lang="et-EE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Orav</a:t>
            </a:r>
            <a:endParaRPr lang="et-EE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et-EE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4008" y="2715766"/>
            <a:ext cx="4038600" cy="2268252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LEVEL OF VITAMIN D AMONG TARTU HEALTH CARE COLLEGE </a:t>
            </a:r>
            <a:r>
              <a:rPr lang="et-EE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STUDENTS</a:t>
            </a:r>
            <a:r>
              <a:rPr lang="et-EE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endParaRPr lang="et-EE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t-EE" sz="1600" dirty="0" smtClean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Author</a:t>
            </a:r>
            <a:r>
              <a:rPr lang="et-EE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</a:t>
            </a:r>
            <a:r>
              <a:rPr lang="et-EE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Marleen</a:t>
            </a:r>
            <a:r>
              <a:rPr lang="et-EE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Lõhmus</a:t>
            </a:r>
            <a:endParaRPr lang="et-EE" sz="16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lt-LT" sz="1600" kern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Supervisors</a:t>
            </a:r>
            <a:r>
              <a:rPr lang="lt-LT" sz="1600" kern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 </a:t>
            </a:r>
            <a:r>
              <a:rPr lang="et-EE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Anneli Raave-Sepp, Mai Treial</a:t>
            </a:r>
            <a:endParaRPr lang="et-EE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39502"/>
            <a:ext cx="2707515" cy="907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91234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9582"/>
            <a:ext cx="8229600" cy="1243012"/>
          </a:xfrm>
        </p:spPr>
        <p:txBody>
          <a:bodyPr/>
          <a:lstStyle/>
          <a:p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Re/Max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Aaba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kinnisvara 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best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presentations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work-environment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95536" y="2571750"/>
            <a:ext cx="2520280" cy="2718302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600" b="1" dirty="0">
                <a:latin typeface="Times New Roman"/>
                <a:ea typeface="Calibri"/>
                <a:cs typeface="Times New Roman"/>
              </a:rPr>
              <a:t>ANXIETY IN MEDICAL FIELD WORKERS</a:t>
            </a:r>
            <a:endParaRPr lang="et-EE" sz="16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600" b="1" dirty="0">
                <a:latin typeface="Times New Roman"/>
                <a:ea typeface="Calibri"/>
                <a:cs typeface="Times New Roman"/>
              </a:rPr>
              <a:t> </a:t>
            </a:r>
            <a:endParaRPr lang="et-EE" sz="16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t-EE" sz="1600" dirty="0" smtClean="0">
              <a:latin typeface="Times New Roman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600" dirty="0" err="1" smtClean="0">
                <a:latin typeface="Times New Roman"/>
                <a:ea typeface="Calibri"/>
                <a:cs typeface="Times New Roman"/>
              </a:rPr>
              <a:t>Author</a:t>
            </a:r>
            <a:r>
              <a:rPr lang="et-EE" sz="1600" dirty="0">
                <a:latin typeface="Times New Roman"/>
                <a:ea typeface="Calibri"/>
                <a:cs typeface="Times New Roman"/>
              </a:rPr>
              <a:t>: </a:t>
            </a:r>
            <a:r>
              <a:rPr lang="en-US" sz="1600" b="1" dirty="0" err="1">
                <a:latin typeface="Times New Roman"/>
                <a:ea typeface="Calibri"/>
                <a:cs typeface="Times New Roman"/>
              </a:rPr>
              <a:t>Elina</a:t>
            </a:r>
            <a:r>
              <a:rPr lang="en-US" sz="16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600" b="1" dirty="0" err="1">
                <a:latin typeface="Times New Roman"/>
                <a:ea typeface="Calibri"/>
                <a:cs typeface="Times New Roman"/>
              </a:rPr>
              <a:t>Berzina</a:t>
            </a:r>
            <a:endParaRPr lang="et-EE" sz="1600" b="1" dirty="0">
              <a:latin typeface="Calibri"/>
              <a:ea typeface="Calibri"/>
              <a:cs typeface="Times New Roman"/>
            </a:endParaRPr>
          </a:p>
          <a:p>
            <a:pPr marL="0" indent="0" algn="just">
              <a:buNone/>
            </a:pPr>
            <a:r>
              <a:rPr lang="en-GB" sz="1600" dirty="0" smtClean="0">
                <a:latin typeface="Times New Roman"/>
                <a:ea typeface="Calibri"/>
              </a:rPr>
              <a:t>Supervisors</a:t>
            </a:r>
            <a:r>
              <a:rPr lang="en-GB" sz="1600" dirty="0">
                <a:latin typeface="Times New Roman"/>
                <a:ea typeface="Calibri"/>
              </a:rPr>
              <a:t>: </a:t>
            </a:r>
            <a:r>
              <a:rPr lang="en-US" sz="1600" dirty="0">
                <a:latin typeface="Times New Roman"/>
                <a:ea typeface="Calibri"/>
              </a:rPr>
              <a:t>Dr. </a:t>
            </a:r>
            <a:r>
              <a:rPr lang="en-US" sz="1600" dirty="0" err="1">
                <a:latin typeface="Times New Roman"/>
                <a:ea typeface="Calibri"/>
              </a:rPr>
              <a:t>Evija</a:t>
            </a:r>
            <a:r>
              <a:rPr lang="en-US" sz="1600" dirty="0">
                <a:latin typeface="Times New Roman"/>
                <a:ea typeface="Calibri"/>
              </a:rPr>
              <a:t> </a:t>
            </a:r>
            <a:r>
              <a:rPr lang="en-US" sz="1600" dirty="0" err="1">
                <a:latin typeface="Times New Roman"/>
                <a:ea typeface="Calibri"/>
              </a:rPr>
              <a:t>Lauva</a:t>
            </a:r>
            <a:r>
              <a:rPr lang="en-US" sz="1600" dirty="0">
                <a:latin typeface="Times New Roman"/>
                <a:ea typeface="Calibri"/>
              </a:rPr>
              <a:t>, Dr. Sandra </a:t>
            </a:r>
            <a:r>
              <a:rPr lang="en-US" sz="1600" dirty="0" err="1">
                <a:latin typeface="Times New Roman"/>
                <a:ea typeface="Calibri"/>
              </a:rPr>
              <a:t>Seimane</a:t>
            </a:r>
            <a:endParaRPr lang="et-EE" sz="1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3275856" y="2643758"/>
            <a:ext cx="2956992" cy="2808312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AWARENESS OF MANICURE AND PEDICURE SERVICE PROVIDERS OF THE BIOLOGICAL RISKS INVOLVES THEIR WORK AND THE WAYS OF PREVENTING </a:t>
            </a:r>
            <a:r>
              <a:rPr lang="et-EE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THEM</a:t>
            </a:r>
            <a:r>
              <a:rPr lang="et-EE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endParaRPr lang="et-EE" sz="12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t-EE" sz="12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Author</a:t>
            </a:r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</a:t>
            </a:r>
            <a:r>
              <a:rPr lang="et-EE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Reelika</a:t>
            </a:r>
            <a:r>
              <a:rPr lang="et-EE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Vetemäe</a:t>
            </a:r>
            <a:endParaRPr lang="et-EE" sz="1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t-EE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Supervisor</a:t>
            </a:r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et-EE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Ülle Parm</a:t>
            </a:r>
            <a:endParaRPr lang="et-EE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39502"/>
            <a:ext cx="2225824" cy="876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444208" y="2643758"/>
            <a:ext cx="2448272" cy="207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FIREFIGHTERS` HEALTH AND USE OF PERSONAL PROTECTIVE EQUIPMENT</a:t>
            </a:r>
            <a:endParaRPr lang="et-EE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endParaRPr lang="et-EE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t-EE" sz="1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</a:t>
            </a:r>
            <a:r>
              <a:rPr lang="en-US" sz="1400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uthor</a:t>
            </a:r>
            <a:r>
              <a:rPr lang="en-US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</a:t>
            </a:r>
            <a:r>
              <a:rPr lang="en-US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Sandra </a:t>
            </a:r>
            <a:r>
              <a:rPr lang="en-US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Muraševa</a:t>
            </a:r>
            <a:endParaRPr lang="et-EE" sz="1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Supervisors</a:t>
            </a:r>
            <a:r>
              <a:rPr lang="en-US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Anna-</a:t>
            </a:r>
            <a:r>
              <a:rPr lang="en-US" sz="14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Liisa</a:t>
            </a:r>
            <a:r>
              <a:rPr lang="en-US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Tamm, </a:t>
            </a:r>
            <a:r>
              <a:rPr lang="en-US" sz="14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Ülle</a:t>
            </a:r>
            <a:r>
              <a:rPr lang="en-US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Parm</a:t>
            </a:r>
            <a:endParaRPr lang="et-EE" sz="14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0416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Click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Grow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lt-LT" sz="2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THE EFFECT OF TIBIAL NERVE MOBILISAZION EXERCISES, FOR PRIMARY SYMPTOMS OF TARSAL TUNNEL SYNDROME BETWEEN 20-40 YEARS OLD BALLET DANCERS AND RUNNERS </a:t>
            </a:r>
            <a:endParaRPr lang="et-EE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lt-LT" sz="2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endParaRPr lang="et-EE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lt-LT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Author: </a:t>
            </a:r>
            <a:r>
              <a:rPr lang="lt-LT" sz="2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Kristina </a:t>
            </a:r>
            <a:r>
              <a:rPr lang="lt-LT" sz="20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Kuceviciute</a:t>
            </a:r>
            <a:endParaRPr lang="et-EE" sz="20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lt-LT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Supervisor</a:t>
            </a:r>
            <a:r>
              <a:rPr lang="lt-LT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Vaida Sidlauskaite</a:t>
            </a:r>
            <a:endParaRPr lang="et-EE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et-EE" dirty="0"/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78307" y="411510"/>
            <a:ext cx="2806550" cy="698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4169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03598"/>
            <a:ext cx="8229600" cy="1243012"/>
          </a:xfrm>
        </p:spPr>
        <p:txBody>
          <a:bodyPr/>
          <a:lstStyle/>
          <a:p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AHHAA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Centre</a:t>
            </a:r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youngest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presenter</a:t>
            </a:r>
            <a:r>
              <a:rPr lang="et-E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820987"/>
            <a:ext cx="8229600" cy="2322513"/>
          </a:xfrm>
        </p:spPr>
        <p:txBody>
          <a:bodyPr/>
          <a:lstStyle/>
          <a:p>
            <a:pPr marL="0" indent="0">
              <a:buNone/>
            </a:pPr>
            <a:r>
              <a:rPr lang="et-E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 Saviauk</a:t>
            </a:r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t-E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Tartu, Estonia</a:t>
            </a: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8434" name="Picture 2" descr="Image result for ahhaa science centr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-21818"/>
            <a:ext cx="1392089" cy="129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12020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880964"/>
            <a:ext cx="8229600" cy="1243012"/>
          </a:xfrm>
        </p:spPr>
        <p:txBody>
          <a:bodyPr/>
          <a:lstStyle/>
          <a:p>
            <a:r>
              <a:rPr lang="et-E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Tartu Tervisekliinik</a:t>
            </a:r>
            <a:endParaRPr lang="et-E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55726"/>
            <a:ext cx="8229600" cy="2322513"/>
          </a:xfrm>
        </p:spPr>
        <p:txBody>
          <a:bodyPr/>
          <a:lstStyle/>
          <a:p>
            <a:pPr marL="0" indent="0">
              <a:buNone/>
            </a:pPr>
            <a:r>
              <a:rPr lang="et-EE" sz="2000" b="1" dirty="0">
                <a:latin typeface="Times New Roman"/>
                <a:ea typeface="Calibri"/>
              </a:rPr>
              <a:t>PATIENT SATISFACTION WITH PHYSIOTHERAPY SERVICES FOR BACK PAIN IN </a:t>
            </a:r>
            <a:r>
              <a:rPr lang="et-EE" sz="2000" b="1" dirty="0" smtClean="0">
                <a:latin typeface="Times New Roman"/>
                <a:ea typeface="Calibri"/>
              </a:rPr>
              <a:t>ESTONIA</a:t>
            </a:r>
          </a:p>
          <a:p>
            <a:pPr marL="0" indent="0">
              <a:buNone/>
            </a:pPr>
            <a:endParaRPr lang="et-EE" sz="2000" b="1" dirty="0" smtClean="0">
              <a:latin typeface="Times New Roman"/>
              <a:ea typeface="Calibri"/>
            </a:endParaRPr>
          </a:p>
          <a:p>
            <a:pPr marL="0" indent="0">
              <a:buNone/>
            </a:pPr>
            <a:r>
              <a:rPr lang="et-EE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t-E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t-EE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Lilian-Mariete</a:t>
            </a:r>
            <a:r>
              <a:rPr lang="et-EE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Hani</a:t>
            </a:r>
          </a:p>
          <a:p>
            <a:pPr marL="0" indent="0">
              <a:buNone/>
            </a:pPr>
            <a:r>
              <a:rPr lang="et-EE" sz="2000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Supervisor</a:t>
            </a:r>
            <a:r>
              <a:rPr lang="et-EE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Doris Vahtrik</a:t>
            </a:r>
          </a:p>
          <a:p>
            <a:endParaRPr lang="et-EE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67494"/>
            <a:ext cx="1851070" cy="773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\\10.0.100.5\arendus\avalik\logod\korgkooli_logo-500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21" y="123478"/>
            <a:ext cx="1479043" cy="7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93313303"/>
      </p:ext>
    </p:extLst>
  </p:cSld>
  <p:clrMapOvr>
    <a:masterClrMapping/>
  </p:clrMapOvr>
</p:sld>
</file>

<file path=ppt/theme/theme1.xml><?xml version="1.0" encoding="utf-8"?>
<a:theme xmlns:a="http://schemas.openxmlformats.org/drawingml/2006/main" name="HealthInOurHands2017-eng">
  <a:themeElements>
    <a:clrScheme name="Noorus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ooruse">
      <a:majorFont>
        <a:latin typeface="Swis721 Hv BT"/>
        <a:ea typeface=""/>
        <a:cs typeface=""/>
      </a:majorFont>
      <a:minorFont>
        <a:latin typeface="Swis721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HealthInOurHands2017-eng</Template>
  <TotalTime>33260</TotalTime>
  <Words>517</Words>
  <Application>Microsoft Office PowerPoint</Application>
  <PresentationFormat>Apresentação na tela (16:9)</PresentationFormat>
  <Paragraphs>94</Paragraphs>
  <Slides>19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HealthInOurHands2017-eng</vt:lpstr>
      <vt:lpstr> Awarding Ceremony</vt:lpstr>
      <vt:lpstr>Special prizes from sponsors</vt:lpstr>
      <vt:lpstr>Elite Clinic – the best presentation in the field of gynaecology </vt:lpstr>
      <vt:lpstr>Journal „Imeline teadus“ – the most innovative research</vt:lpstr>
      <vt:lpstr>Synlab – the best presentations in the field of laboratory science</vt:lpstr>
      <vt:lpstr>Re/Max Aaba kinnisvara – the best presentations in the field of work-environment</vt:lpstr>
      <vt:lpstr>Click and Grow </vt:lpstr>
      <vt:lpstr>AHHAA Science Centre – the youngest presenter </vt:lpstr>
      <vt:lpstr>Tartu Tervisekliinik</vt:lpstr>
      <vt:lpstr>World Health Organization</vt:lpstr>
      <vt:lpstr>Audience Award – ORAL PRESENTATION</vt:lpstr>
      <vt:lpstr>Audience Award – e-POSTER PRESENTATION</vt:lpstr>
      <vt:lpstr>Oral Presentation – THIRD PLACE</vt:lpstr>
      <vt:lpstr>Oral presentation – SECOND PLACE</vt:lpstr>
      <vt:lpstr>Oral presentation – FIRST PLACE</vt:lpstr>
      <vt:lpstr>Poster presentation – THIRD PLACE </vt:lpstr>
      <vt:lpstr>Poster presentation – SECOND PLACE </vt:lpstr>
      <vt:lpstr>Poster presentation – FIRST PLACE 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Anna-Liisa Tamm</dc:creator>
  <cp:lastModifiedBy>Elena</cp:lastModifiedBy>
  <cp:revision>69</cp:revision>
  <cp:lastPrinted>2017-11-21T07:25:35Z</cp:lastPrinted>
  <dcterms:created xsi:type="dcterms:W3CDTF">2017-10-10T10:56:14Z</dcterms:created>
  <dcterms:modified xsi:type="dcterms:W3CDTF">2022-05-11T11:19:07Z</dcterms:modified>
</cp:coreProperties>
</file>